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1"/>
  </p:notesMasterIdLst>
  <p:sldIdLst>
    <p:sldId id="272" r:id="rId2"/>
    <p:sldId id="1864" r:id="rId3"/>
    <p:sldId id="1862" r:id="rId4"/>
    <p:sldId id="1861" r:id="rId5"/>
    <p:sldId id="1836" r:id="rId6"/>
    <p:sldId id="1818" r:id="rId7"/>
    <p:sldId id="1821" r:id="rId8"/>
    <p:sldId id="1840" r:id="rId9"/>
    <p:sldId id="271"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529"/>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EF9794-890D-4E3C-8C15-78916F0F0865}" v="2" dt="2021-01-19T07:28:03.433"/>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1969" autoAdjust="0"/>
  </p:normalViewPr>
  <p:slideViewPr>
    <p:cSldViewPr snapToGrid="0" showGuides="1">
      <p:cViewPr varScale="1">
        <p:scale>
          <a:sx n="68" d="100"/>
          <a:sy n="68" d="100"/>
        </p:scale>
        <p:origin x="1386" y="66"/>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19.01.2021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r.educause.edu/articles/2020/3/the-difference-between-emergency-remote-teaching-and-online-learn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lsevier.com/en-gb/solutions/clinicalkey/studen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elsevier.com/solutions/clinicalkey/faculty-and-students/hub" TargetMode="External"/><Relationship Id="rId4" Type="http://schemas.openxmlformats.org/officeDocument/2006/relationships/hyperlink" Target="https://www.elsevier.com/education/health-faculty-hub"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lsevier.com/education/health-faculty-hub"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lsevier.com/solutions/clinicalkey/faculty-and-students/hub"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Hello Everyone, A Very Good Afternoon, Welcome to our session on “</a:t>
            </a:r>
            <a:r>
              <a:rPr lang="en-US" sz="1200" dirty="0"/>
              <a:t>Using Elsevier ClinicalKey Student to teach Undergraduate Medical Students remotely”.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1</a:t>
            </a:fld>
            <a:endParaRPr lang="de-DE"/>
          </a:p>
        </p:txBody>
      </p:sp>
    </p:spTree>
    <p:extLst>
      <p:ext uri="{BB962C8B-B14F-4D97-AF65-F5344CB8AC3E}">
        <p14:creationId xmlns:p14="http://schemas.microsoft.com/office/powerpoint/2010/main" val="424786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 RAO: With the rapid spread of COVID-19, educators across the country and globe have been tasked with shifting to emergency remote teaching—a move from in-person to remote classes </a:t>
            </a:r>
            <a:r>
              <a:rPr lang="en-US" sz="1200" u="none" strike="noStrike" kern="1200" dirty="0">
                <a:solidFill>
                  <a:schemeClr val="tx1"/>
                </a:solidFill>
                <a:effectLst/>
                <a:latin typeface="+mn-lt"/>
                <a:ea typeface="+mn-ea"/>
                <a:cs typeface="+mn-cs"/>
                <a:hlinkClick r:id="rId3"/>
              </a:rPr>
              <a:t>made necessary by</a:t>
            </a:r>
            <a:r>
              <a:rPr lang="en-US" sz="1200" kern="1200" dirty="0">
                <a:solidFill>
                  <a:schemeClr val="tx1"/>
                </a:solidFill>
                <a:effectLst/>
                <a:latin typeface="+mn-lt"/>
                <a:ea typeface="+mn-ea"/>
                <a:cs typeface="+mn-cs"/>
              </a:rPr>
              <a:t> pressing circumstances. This quick move has left educators scrambling to figure out how to use digital tools, online resources, and apps to continue their teaching at a distance/ remotely. Unfortunately, across the board, educators have not been prepared to teach well with technology, let alone teach remotely.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12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Dr PRAGNA RAO: The good thing here is that we don’t need to train our students who are Digital natives, who live in an online world . Also don't forget that your students ,are academically the  best minds in the country. They are hungry to learn and soon  they're going to have lots of ideas themselves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they'd like to do, and how they'd like to learn remotely.  Share those ideas with them, take them onboard and keep them motivated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let’s hear from Smruti what’s in from Elsevier for remote teaching and learning. Over to you, Smruti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36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Rao: It doesn't matter  that teaching is not happening face to face at the moment. It can be by video</a:t>
            </a:r>
          </a:p>
          <a:p>
            <a:r>
              <a:rPr lang="en-US" dirty="0"/>
              <a:t>and audio, but they're going to be very appreciative for what you do. And they're going to understand things may not work first time, or every time. There maybe</a:t>
            </a:r>
          </a:p>
          <a:p>
            <a:r>
              <a:rPr lang="en-US" dirty="0"/>
              <a:t>some hiccups, it doesn't matter. So we are here to help you make the transition to remote learning.</a:t>
            </a:r>
          </a:p>
          <a:p>
            <a:endParaRPr lang="en-US" dirty="0"/>
          </a:p>
        </p:txBody>
      </p:sp>
      <p:sp>
        <p:nvSpPr>
          <p:cNvPr id="4" name="Slide Number Placeholder 3"/>
          <p:cNvSpPr>
            <a:spLocks noGrp="1"/>
          </p:cNvSpPr>
          <p:nvPr>
            <p:ph type="sldNum" sz="quarter" idx="5"/>
          </p:nvPr>
        </p:nvSpPr>
        <p:spPr/>
        <p:txBody>
          <a:bodyPr/>
          <a:lstStyle/>
          <a:p>
            <a:fld id="{62AE9B10-CB2D-4B0D-AE74-2F3B2C78DE20}" type="slidenum">
              <a:rPr lang="en-US" smtClean="0"/>
              <a:t>4</a:t>
            </a:fld>
            <a:endParaRPr lang="en-US"/>
          </a:p>
        </p:txBody>
      </p:sp>
    </p:spTree>
    <p:extLst>
      <p:ext uri="{BB962C8B-B14F-4D97-AF65-F5344CB8AC3E}">
        <p14:creationId xmlns:p14="http://schemas.microsoft.com/office/powerpoint/2010/main" val="139100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97F02"/>
                </a:solidFill>
              </a:rPr>
              <a:t>Smruti: To help institutes, faculty and students implement remote learning, as most of you are already aware of, Elsevier is offering CK Student and an additional faculty + student hub,  at no cost, till Jun 2020.  </a:t>
            </a:r>
          </a:p>
          <a:p>
            <a:endParaRPr lang="en-US" dirty="0">
              <a:solidFill>
                <a:srgbClr val="F97F02"/>
              </a:solidFill>
            </a:endParaRPr>
          </a:p>
          <a:p>
            <a:r>
              <a:rPr lang="en-GB" u="sng" dirty="0" err="1">
                <a:hlinkClick r:id="rId3"/>
              </a:rPr>
              <a:t>ClinicalKey</a:t>
            </a:r>
            <a:r>
              <a:rPr lang="en-GB" u="sng" dirty="0">
                <a:hlinkClick r:id="rId3"/>
              </a:rPr>
              <a:t> Student</a:t>
            </a:r>
            <a:r>
              <a:rPr lang="en-GB" dirty="0"/>
              <a:t>(CK Student), our virtual teaching-learning platform that provides access to 275+ global + Indian hundreds of textbooks, study tools and video resources, to you and students, at no cost, until end of June 2020. During this time CK Student will support self-study/ self-directed learning of your students by enabling them to set self-assessments to monitor and progress their learning. It will allow you to create digital learning materials and send reading assignments to students. </a:t>
            </a:r>
          </a:p>
          <a:p>
            <a:endParaRPr lang="en-US" dirty="0"/>
          </a:p>
          <a:p>
            <a:r>
              <a:rPr lang="en-GB" dirty="0"/>
              <a:t>In addition, we have also curated a selection of UG medical resources (anatomy lectures, mini cases and activity sheets) to supplement your remote teaching strategies in a </a:t>
            </a:r>
            <a:r>
              <a:rPr lang="en-GB" u="sng" dirty="0">
                <a:hlinkClick r:id="rId4"/>
              </a:rPr>
              <a:t>faculty hub</a:t>
            </a:r>
            <a:r>
              <a:rPr lang="en-GB" dirty="0"/>
              <a:t> (</a:t>
            </a:r>
            <a:r>
              <a:rPr lang="en-US" dirty="0">
                <a:hlinkClick r:id="rId4"/>
              </a:rPr>
              <a:t>https://www.elsevier.com/education/health-faculty-hub</a:t>
            </a:r>
            <a:r>
              <a:rPr lang="en-GB" dirty="0"/>
              <a:t>) and </a:t>
            </a:r>
            <a:r>
              <a:rPr lang="en-GB" u="sng" dirty="0">
                <a:hlinkClick r:id="rId5"/>
              </a:rPr>
              <a:t>student hub</a:t>
            </a:r>
            <a:r>
              <a:rPr lang="en-GB" u="sng" dirty="0"/>
              <a:t> (</a:t>
            </a:r>
            <a:r>
              <a:rPr lang="en-US" dirty="0">
                <a:hlinkClick r:id="rId5"/>
              </a:rPr>
              <a:t>https://www.elsevier.com/solutions/clinicalkey/faculty-and-students/hub</a:t>
            </a:r>
            <a:r>
              <a:rPr lang="en-GB" u="sng" dirty="0"/>
              <a:t>)</a:t>
            </a:r>
            <a:r>
              <a:rPr lang="en-GB" dirty="0"/>
              <a:t> that you can utilise to engage students as they learn from home. We will be updating the hubs with new content weekly and will provide links to informative webinars hosted by your peers, sharing best practise approaches to teaching remotely.  </a:t>
            </a:r>
            <a:endParaRPr lang="en-US" dirty="0"/>
          </a:p>
          <a:p>
            <a:endParaRPr lang="en-US" dirty="0">
              <a:solidFill>
                <a:srgbClr val="F97F02"/>
              </a:solidFill>
            </a:endParaRPr>
          </a:p>
          <a:p>
            <a:endParaRPr lang="en-US" dirty="0">
              <a:solidFill>
                <a:srgbClr val="F97F02"/>
              </a:solidFill>
            </a:endParaRPr>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177949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Smruti: CK Student is an Elsevier virtual teaching-learning platform, live and available commercially since 2018 and will continue to be live beyond Jun 2020.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an universe of t</a:t>
            </a:r>
            <a:r>
              <a:rPr lang="en-US" sz="1200" kern="1200" dirty="0">
                <a:solidFill>
                  <a:schemeClr val="tx1"/>
                </a:solidFill>
                <a:effectLst/>
                <a:latin typeface="+mn-lt"/>
                <a:ea typeface="+mn-ea"/>
                <a:cs typeface="+mn-cs"/>
              </a:rPr>
              <a:t>he most trusted collection of undergraduate medical content pulled in from Global textbooks, Indian textbooks, 85K Images, Clinical Exam Videos and Dissection Videos, along with ready-made QB.  Has PPT maker, assignment maker and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Simply put – Super google for ug from elsevier + assessment tool with intelligent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the </a:t>
            </a:r>
            <a:r>
              <a:rPr lang="en-US" dirty="0"/>
              <a:t>IT constraints during the times of COVID, certain features may not be available like….</a:t>
            </a:r>
          </a:p>
          <a:p>
            <a:endParaRPr lang="en-US" dirty="0"/>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403199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Smruti: A quick look at the faculty hub for you</a:t>
            </a:r>
          </a:p>
          <a:p>
            <a:endParaRPr lang="en-US" dirty="0">
              <a:hlinkClick r:id="rId3"/>
            </a:endParaRPr>
          </a:p>
          <a:p>
            <a:r>
              <a:rPr lang="en-US" dirty="0">
                <a:hlinkClick r:id="rId3"/>
              </a:rPr>
              <a:t>https://www.elsevier.com/education/health-faculty-hub</a:t>
            </a:r>
            <a:endParaRPr lang="en-US" dirty="0"/>
          </a:p>
          <a:p>
            <a:r>
              <a:rPr lang="en-US" dirty="0">
                <a:hlinkClick r:id="rId4"/>
              </a:rPr>
              <a:t>https://www.elsevier.com/solutions/clinicalkey/faculty-and-students/hub</a:t>
            </a:r>
            <a:endParaRPr lang="en-US" dirty="0"/>
          </a:p>
          <a:p>
            <a:r>
              <a:rPr lang="en-US" dirty="0"/>
              <a:t>Will be happy to add your experiences as well </a:t>
            </a:r>
          </a:p>
        </p:txBody>
      </p:sp>
      <p:sp>
        <p:nvSpPr>
          <p:cNvPr id="4" name="Slide Number Placeholder 3"/>
          <p:cNvSpPr>
            <a:spLocks noGrp="1"/>
          </p:cNvSpPr>
          <p:nvPr>
            <p:ph type="sldNum" sz="quarter" idx="5"/>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218224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Smruti </a:t>
            </a:r>
            <a:endParaRPr lang="en-GB" sz="1200" b="0" i="0" kern="1200" dirty="0">
              <a:solidFill>
                <a:schemeClr val="tx1"/>
              </a:solidFill>
              <a:effectLst/>
              <a:latin typeface="+mn-lt"/>
              <a:ea typeface="+mn-ea"/>
              <a:cs typeface="+mn-cs"/>
            </a:endParaRPr>
          </a:p>
          <a:p>
            <a:pPr rtl="0" fontAlgn="base"/>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380410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9</a:t>
            </a:fld>
            <a:endParaRPr lang="de-DE"/>
          </a:p>
        </p:txBody>
      </p:sp>
    </p:spTree>
    <p:extLst>
      <p:ext uri="{BB962C8B-B14F-4D97-AF65-F5344CB8AC3E}">
        <p14:creationId xmlns:p14="http://schemas.microsoft.com/office/powerpoint/2010/main" val="580678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C42B122-0C0C-4C5F-A54C-1081639E142E}" type="datetimeFigureOut">
              <a:rPr lang="en-IN" smtClean="0"/>
              <a:t>19-01-2021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BED317-BC91-49F6-8C5F-4E274F697B8F}" type="slidenum">
              <a:rPr lang="en-IN" smtClean="0"/>
              <a:t>‹#›</a:t>
            </a:fld>
            <a:endParaRPr lang="en-IN"/>
          </a:p>
        </p:txBody>
      </p:sp>
    </p:spTree>
    <p:extLst>
      <p:ext uri="{BB962C8B-B14F-4D97-AF65-F5344CB8AC3E}">
        <p14:creationId xmlns:p14="http://schemas.microsoft.com/office/powerpoint/2010/main" val="282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 id="2147483736" r:id="rId26"/>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mailto:v.Sudhakar@elsevi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using a computer&#10;&#10;Description automatically generated">
            <a:extLst>
              <a:ext uri="{FF2B5EF4-FFF2-40B4-BE49-F238E27FC236}">
                <a16:creationId xmlns:a16="http://schemas.microsoft.com/office/drawing/2014/main" id="{275973E1-1328-4B03-960F-78D73985FBD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9370" r="19370"/>
          <a:stretch>
            <a:fillRect/>
          </a:stretch>
        </p:blipFill>
        <p:spPr>
          <a:xfrm>
            <a:off x="29074" y="62043"/>
            <a:ext cx="9144000" cy="5143500"/>
          </a:xfrm>
          <a:blipFill dpi="0" rotWithShape="1">
            <a:blip r:embed="rId4">
              <a:alphaModFix amt="50000"/>
            </a:blip>
            <a:srcRect/>
            <a:tile tx="0" ty="0" sx="100000" sy="100000" flip="none" algn="tl"/>
          </a:blipFill>
        </p:spPr>
      </p:pic>
      <p:sp>
        <p:nvSpPr>
          <p:cNvPr id="4" name="Title 3">
            <a:extLst>
              <a:ext uri="{FF2B5EF4-FFF2-40B4-BE49-F238E27FC236}">
                <a16:creationId xmlns:a16="http://schemas.microsoft.com/office/drawing/2014/main" id="{998FEF8D-EA32-438F-8DD6-55B754F6EB8B}"/>
              </a:ext>
            </a:extLst>
          </p:cNvPr>
          <p:cNvSpPr>
            <a:spLocks noGrp="1"/>
          </p:cNvSpPr>
          <p:nvPr>
            <p:ph type="ctrTitle"/>
          </p:nvPr>
        </p:nvSpPr>
        <p:spPr>
          <a:xfrm>
            <a:off x="0" y="-2655"/>
            <a:ext cx="9173074" cy="5140845"/>
          </a:xfrm>
          <a:solidFill>
            <a:srgbClr val="092529">
              <a:alpha val="56000"/>
            </a:srgbClr>
          </a:solidFill>
        </p:spPr>
        <p:txBody>
          <a:bodyPr>
            <a:normAutofit/>
          </a:bodyPr>
          <a:lstStyle/>
          <a:p>
            <a:pPr algn="ctr"/>
            <a:br>
              <a:rPr lang="en-US" sz="3600" dirty="0"/>
            </a:br>
            <a:br>
              <a:rPr lang="en-US" sz="3600" dirty="0"/>
            </a:br>
            <a:br>
              <a:rPr lang="en-US" sz="3600" dirty="0"/>
            </a:br>
            <a:r>
              <a:rPr lang="en-US" sz="3600" dirty="0"/>
              <a:t>Using Elsevier ClinicalKey Student </a:t>
            </a:r>
            <a:br>
              <a:rPr lang="en-US" sz="3600" dirty="0"/>
            </a:br>
            <a:r>
              <a:rPr lang="en-US" sz="3600" dirty="0"/>
              <a:t>to teach MBBS Students remotely</a:t>
            </a:r>
            <a:endParaRPr lang="en-GB" sz="3600" dirty="0"/>
          </a:p>
        </p:txBody>
      </p:sp>
      <p:sp>
        <p:nvSpPr>
          <p:cNvPr id="6" name="Text Placeholder 5">
            <a:extLst>
              <a:ext uri="{FF2B5EF4-FFF2-40B4-BE49-F238E27FC236}">
                <a16:creationId xmlns:a16="http://schemas.microsoft.com/office/drawing/2014/main" id="{3708C513-8A5D-4AB6-904C-E3BE761C8FD4}"/>
              </a:ext>
            </a:extLst>
          </p:cNvPr>
          <p:cNvSpPr>
            <a:spLocks noGrp="1"/>
          </p:cNvSpPr>
          <p:nvPr>
            <p:ph type="body" sz="quarter" idx="13"/>
          </p:nvPr>
        </p:nvSpPr>
        <p:spPr>
          <a:xfrm>
            <a:off x="233794" y="4044686"/>
            <a:ext cx="788400" cy="864000"/>
          </a:xfrm>
        </p:spPr>
        <p:txBody>
          <a:bodyPr/>
          <a:lstStyle/>
          <a:p>
            <a:endParaRPr lang="en-GB" dirty="0"/>
          </a:p>
        </p:txBody>
      </p:sp>
      <p:sp>
        <p:nvSpPr>
          <p:cNvPr id="3" name="Text Placeholder 2">
            <a:extLst>
              <a:ext uri="{FF2B5EF4-FFF2-40B4-BE49-F238E27FC236}">
                <a16:creationId xmlns:a16="http://schemas.microsoft.com/office/drawing/2014/main" id="{B991D33D-5C2D-4274-A283-EF751AFDF14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15703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2BD0-B3D5-4079-B1E6-02453441304F}"/>
              </a:ext>
            </a:extLst>
          </p:cNvPr>
          <p:cNvSpPr>
            <a:spLocks noGrp="1"/>
          </p:cNvSpPr>
          <p:nvPr>
            <p:ph type="title"/>
          </p:nvPr>
        </p:nvSpPr>
        <p:spPr>
          <a:xfrm>
            <a:off x="-22467" y="400832"/>
            <a:ext cx="5398542" cy="1062205"/>
          </a:xfrm>
        </p:spPr>
        <p:txBody>
          <a:bodyPr/>
          <a:lstStyle/>
          <a:p>
            <a:r>
              <a:rPr lang="en-US" dirty="0">
                <a:solidFill>
                  <a:srgbClr val="F97F02"/>
                </a:solidFill>
              </a:rPr>
              <a:t>Challenges institutes and faculty are facing with Remote teaching during COVID-19 times</a:t>
            </a:r>
          </a:p>
        </p:txBody>
      </p:sp>
      <p:sp>
        <p:nvSpPr>
          <p:cNvPr id="5" name="Text Placeholder 4">
            <a:extLst>
              <a:ext uri="{FF2B5EF4-FFF2-40B4-BE49-F238E27FC236}">
                <a16:creationId xmlns:a16="http://schemas.microsoft.com/office/drawing/2014/main" id="{BCDE5141-A4EC-4347-90A8-DDC0F3824BC8}"/>
              </a:ext>
            </a:extLst>
          </p:cNvPr>
          <p:cNvSpPr>
            <a:spLocks noGrp="1"/>
          </p:cNvSpPr>
          <p:nvPr>
            <p:ph type="body" sz="quarter" idx="13"/>
          </p:nvPr>
        </p:nvSpPr>
        <p:spPr>
          <a:xfrm>
            <a:off x="28310" y="1832134"/>
            <a:ext cx="6196644" cy="2451479"/>
          </a:xfrm>
        </p:spPr>
        <p:txBody>
          <a:bodyPr>
            <a:normAutofit/>
          </a:bodyPr>
          <a:lstStyle/>
          <a:p>
            <a:pPr>
              <a:buFont typeface="Wingdings" panose="05000000000000000000" pitchFamily="2" charset="2"/>
              <a:buChar char="§"/>
            </a:pPr>
            <a:r>
              <a:rPr lang="en-GB" sz="1400" dirty="0"/>
              <a:t>Urgency to provide students with a virtual learning environment </a:t>
            </a:r>
          </a:p>
          <a:p>
            <a:pPr>
              <a:buFont typeface="Wingdings" panose="05000000000000000000" pitchFamily="2" charset="2"/>
              <a:buChar char="§"/>
            </a:pPr>
            <a:r>
              <a:rPr lang="en-US" sz="1400" dirty="0"/>
              <a:t>Limited physical access to Library, textbooks, notes, PPTs, Question papers and other resources </a:t>
            </a:r>
          </a:p>
          <a:p>
            <a:pPr>
              <a:buClr>
                <a:srgbClr val="F97F02"/>
              </a:buClr>
              <a:buFont typeface="Wingdings" panose="05000000000000000000" pitchFamily="2" charset="2"/>
              <a:buChar char="§"/>
            </a:pPr>
            <a:r>
              <a:rPr lang="en-US" sz="1400" dirty="0"/>
              <a:t>Train all faculty to conduct remote teaching and assessments </a:t>
            </a:r>
          </a:p>
          <a:p>
            <a:pPr>
              <a:buClr>
                <a:srgbClr val="F97F02"/>
              </a:buClr>
              <a:buFont typeface="Wingdings" panose="05000000000000000000" pitchFamily="2" charset="2"/>
              <a:buChar char="§"/>
            </a:pPr>
            <a:r>
              <a:rPr lang="en-US" sz="1400" dirty="0"/>
              <a:t>Search for  easy-to-use online tools with standard and globally trusted UG textbooks as well as quality resources  </a:t>
            </a:r>
          </a:p>
        </p:txBody>
      </p:sp>
      <p:pic>
        <p:nvPicPr>
          <p:cNvPr id="6" name="Picture 5">
            <a:extLst>
              <a:ext uri="{FF2B5EF4-FFF2-40B4-BE49-F238E27FC236}">
                <a16:creationId xmlns:a16="http://schemas.microsoft.com/office/drawing/2014/main" id="{2E814146-06B1-417F-9E80-0E2E31141E0C}"/>
              </a:ext>
            </a:extLst>
          </p:cNvPr>
          <p:cNvPicPr>
            <a:picLocks noChangeAspect="1"/>
          </p:cNvPicPr>
          <p:nvPr/>
        </p:nvPicPr>
        <p:blipFill rotWithShape="1">
          <a:blip r:embed="rId3">
            <a:extLst>
              <a:ext uri="{28A0092B-C50C-407E-A947-70E740481C1C}">
                <a14:useLocalDpi xmlns:a14="http://schemas.microsoft.com/office/drawing/2010/main" val="0"/>
              </a:ext>
            </a:extLst>
          </a:blip>
          <a:srcRect l="32679"/>
          <a:stretch/>
        </p:blipFill>
        <p:spPr>
          <a:xfrm>
            <a:off x="6224953" y="0"/>
            <a:ext cx="4210829" cy="5143500"/>
          </a:xfrm>
          <a:prstGeom prst="rect">
            <a:avLst/>
          </a:prstGeom>
        </p:spPr>
      </p:pic>
    </p:spTree>
    <p:extLst>
      <p:ext uri="{BB962C8B-B14F-4D97-AF65-F5344CB8AC3E}">
        <p14:creationId xmlns:p14="http://schemas.microsoft.com/office/powerpoint/2010/main" val="163868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34369F-1D09-43BF-BDF3-64B7AE50CD81}"/>
              </a:ext>
            </a:extLst>
          </p:cNvPr>
          <p:cNvPicPr>
            <a:picLocks noChangeAspect="1"/>
          </p:cNvPicPr>
          <p:nvPr/>
        </p:nvPicPr>
        <p:blipFill rotWithShape="1">
          <a:blip r:embed="rId3">
            <a:extLst>
              <a:ext uri="{28A0092B-C50C-407E-A947-70E740481C1C}">
                <a14:useLocalDpi xmlns:a14="http://schemas.microsoft.com/office/drawing/2010/main" val="0"/>
              </a:ext>
            </a:extLst>
          </a:blip>
          <a:srcRect l="18913" t="1" r="24674" b="15557"/>
          <a:stretch/>
        </p:blipFill>
        <p:spPr>
          <a:xfrm>
            <a:off x="3985593" y="2"/>
            <a:ext cx="5158408" cy="5143499"/>
          </a:xfrm>
          <a:prstGeom prst="rect">
            <a:avLst/>
          </a:prstGeom>
        </p:spPr>
      </p:pic>
      <p:sp>
        <p:nvSpPr>
          <p:cNvPr id="2" name="Title 1">
            <a:extLst>
              <a:ext uri="{FF2B5EF4-FFF2-40B4-BE49-F238E27FC236}">
                <a16:creationId xmlns:a16="http://schemas.microsoft.com/office/drawing/2014/main" id="{FD4F2BD0-B3D5-4079-B1E6-02453441304F}"/>
              </a:ext>
            </a:extLst>
          </p:cNvPr>
          <p:cNvSpPr>
            <a:spLocks noGrp="1"/>
          </p:cNvSpPr>
          <p:nvPr>
            <p:ph type="title"/>
          </p:nvPr>
        </p:nvSpPr>
        <p:spPr>
          <a:xfrm>
            <a:off x="151106" y="124830"/>
            <a:ext cx="4001347" cy="1062205"/>
          </a:xfrm>
        </p:spPr>
        <p:txBody>
          <a:bodyPr/>
          <a:lstStyle/>
          <a:p>
            <a:r>
              <a:rPr lang="en-US" dirty="0">
                <a:solidFill>
                  <a:srgbClr val="F97F02"/>
                </a:solidFill>
              </a:rPr>
              <a:t>The next generation  medical students</a:t>
            </a:r>
          </a:p>
        </p:txBody>
      </p:sp>
      <p:sp>
        <p:nvSpPr>
          <p:cNvPr id="5" name="Text Placeholder 4">
            <a:extLst>
              <a:ext uri="{FF2B5EF4-FFF2-40B4-BE49-F238E27FC236}">
                <a16:creationId xmlns:a16="http://schemas.microsoft.com/office/drawing/2014/main" id="{BCDE5141-A4EC-4347-90A8-DDC0F3824BC8}"/>
              </a:ext>
            </a:extLst>
          </p:cNvPr>
          <p:cNvSpPr>
            <a:spLocks noGrp="1"/>
          </p:cNvSpPr>
          <p:nvPr>
            <p:ph type="body" sz="quarter" idx="13"/>
          </p:nvPr>
        </p:nvSpPr>
        <p:spPr>
          <a:xfrm>
            <a:off x="278792" y="1376695"/>
            <a:ext cx="3561689" cy="3264797"/>
          </a:xfrm>
        </p:spPr>
        <p:txBody>
          <a:bodyPr>
            <a:normAutofit/>
          </a:bodyPr>
          <a:lstStyle/>
          <a:p>
            <a:pPr marL="0" indent="0">
              <a:buNone/>
            </a:pPr>
            <a:br>
              <a:rPr lang="en-US" sz="1400" dirty="0"/>
            </a:br>
            <a:endParaRPr lang="en-US" sz="1400" dirty="0"/>
          </a:p>
          <a:p>
            <a:pPr>
              <a:buClr>
                <a:srgbClr val="F97F02"/>
              </a:buClr>
              <a:buFont typeface="Wingdings" panose="05000000000000000000" pitchFamily="2" charset="2"/>
              <a:buChar char="§"/>
            </a:pPr>
            <a:r>
              <a:rPr lang="en-US" sz="1400" dirty="0"/>
              <a:t>Self learner/explorer.</a:t>
            </a:r>
          </a:p>
          <a:p>
            <a:pPr>
              <a:buClr>
                <a:srgbClr val="F97F02"/>
              </a:buClr>
              <a:buFont typeface="Wingdings" panose="05000000000000000000" pitchFamily="2" charset="2"/>
              <a:buChar char="§"/>
            </a:pPr>
            <a:r>
              <a:rPr lang="en-US" sz="1400" dirty="0"/>
              <a:t>Collaborative.</a:t>
            </a:r>
          </a:p>
          <a:p>
            <a:pPr>
              <a:buClr>
                <a:srgbClr val="F97F02"/>
              </a:buClr>
              <a:buFont typeface="Wingdings" panose="05000000000000000000" pitchFamily="2" charset="2"/>
              <a:buChar char="§"/>
            </a:pPr>
            <a:r>
              <a:rPr lang="en-US" sz="1400" dirty="0"/>
              <a:t>Digital immersed and Digital Natives. </a:t>
            </a:r>
          </a:p>
          <a:p>
            <a:pPr>
              <a:buClr>
                <a:srgbClr val="F97F02"/>
              </a:buClr>
              <a:buFont typeface="Wingdings" panose="05000000000000000000" pitchFamily="2" charset="2"/>
              <a:buChar char="§"/>
            </a:pPr>
            <a:r>
              <a:rPr lang="en-US" sz="1400" dirty="0"/>
              <a:t>Visual and experimental.</a:t>
            </a:r>
          </a:p>
          <a:p>
            <a:pPr marL="0" indent="0">
              <a:buClr>
                <a:srgbClr val="F97F02"/>
              </a:buClr>
              <a:buNone/>
            </a:pPr>
            <a:endParaRPr lang="en-US" sz="1400" dirty="0"/>
          </a:p>
        </p:txBody>
      </p:sp>
    </p:spTree>
    <p:extLst>
      <p:ext uri="{BB962C8B-B14F-4D97-AF65-F5344CB8AC3E}">
        <p14:creationId xmlns:p14="http://schemas.microsoft.com/office/powerpoint/2010/main" val="160129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406B-90F6-4C5A-B8E2-5686A3E65668}"/>
              </a:ext>
            </a:extLst>
          </p:cNvPr>
          <p:cNvSpPr>
            <a:spLocks noGrp="1"/>
          </p:cNvSpPr>
          <p:nvPr>
            <p:ph type="title"/>
          </p:nvPr>
        </p:nvSpPr>
        <p:spPr>
          <a:xfrm>
            <a:off x="162156" y="786366"/>
            <a:ext cx="3334238" cy="462759"/>
          </a:xfrm>
        </p:spPr>
        <p:txBody>
          <a:bodyPr/>
          <a:lstStyle/>
          <a:p>
            <a:r>
              <a:rPr lang="en-US" dirty="0">
                <a:solidFill>
                  <a:srgbClr val="F97F02"/>
                </a:solidFill>
              </a:rPr>
              <a:t>YOU are an experienced and an effective teacher</a:t>
            </a:r>
          </a:p>
        </p:txBody>
      </p:sp>
      <p:sp>
        <p:nvSpPr>
          <p:cNvPr id="3" name="Content Placeholder 2">
            <a:extLst>
              <a:ext uri="{FF2B5EF4-FFF2-40B4-BE49-F238E27FC236}">
                <a16:creationId xmlns:a16="http://schemas.microsoft.com/office/drawing/2014/main" id="{5B395B33-84BA-4FCB-835C-2BC8E256EF22}"/>
              </a:ext>
            </a:extLst>
          </p:cNvPr>
          <p:cNvSpPr>
            <a:spLocks noGrp="1"/>
          </p:cNvSpPr>
          <p:nvPr>
            <p:ph idx="1"/>
          </p:nvPr>
        </p:nvSpPr>
        <p:spPr>
          <a:xfrm>
            <a:off x="0" y="2035491"/>
            <a:ext cx="3717704" cy="1464709"/>
          </a:xfrm>
        </p:spPr>
        <p:txBody>
          <a:bodyPr>
            <a:normAutofit/>
          </a:bodyPr>
          <a:lstStyle/>
          <a:p>
            <a:r>
              <a:rPr lang="en-US" sz="1400" dirty="0"/>
              <a:t>You know, your students well, and they want to see and hear from you and be guided by you. </a:t>
            </a:r>
          </a:p>
        </p:txBody>
      </p:sp>
      <p:sp>
        <p:nvSpPr>
          <p:cNvPr id="4" name="Slide Number Placeholder 3">
            <a:extLst>
              <a:ext uri="{FF2B5EF4-FFF2-40B4-BE49-F238E27FC236}">
                <a16:creationId xmlns:a16="http://schemas.microsoft.com/office/drawing/2014/main" id="{3AA065CC-90E0-4025-A1F0-33B5439B0AC0}"/>
              </a:ext>
            </a:extLst>
          </p:cNvPr>
          <p:cNvSpPr>
            <a:spLocks noGrp="1"/>
          </p:cNvSpPr>
          <p:nvPr>
            <p:ph type="sldNum" sz="quarter" idx="12"/>
          </p:nvPr>
        </p:nvSpPr>
        <p:spPr/>
        <p:txBody>
          <a:bodyPr/>
          <a:lstStyle/>
          <a:p>
            <a:pPr defTabSz="914378"/>
            <a:fld id="{65BED317-BC91-49F6-8C5F-4E274F697B8F}" type="slidenum">
              <a:rPr lang="en-IN">
                <a:solidFill>
                  <a:srgbClr val="53565A">
                    <a:tint val="75000"/>
                  </a:srgbClr>
                </a:solidFill>
                <a:latin typeface="Arial" panose="020B0604020202020204"/>
              </a:rPr>
              <a:pPr defTabSz="914378"/>
              <a:t>4</a:t>
            </a:fld>
            <a:endParaRPr lang="en-IN">
              <a:solidFill>
                <a:srgbClr val="53565A">
                  <a:tint val="75000"/>
                </a:srgbClr>
              </a:solidFill>
              <a:latin typeface="Arial" panose="020B0604020202020204"/>
            </a:endParaRPr>
          </a:p>
        </p:txBody>
      </p:sp>
      <p:pic>
        <p:nvPicPr>
          <p:cNvPr id="6" name="Picture 5">
            <a:extLst>
              <a:ext uri="{FF2B5EF4-FFF2-40B4-BE49-F238E27FC236}">
                <a16:creationId xmlns:a16="http://schemas.microsoft.com/office/drawing/2014/main" id="{0F15BC71-8EEC-4A6A-8EB1-E600062C705F}"/>
              </a:ext>
            </a:extLst>
          </p:cNvPr>
          <p:cNvPicPr>
            <a:picLocks noChangeAspect="1"/>
          </p:cNvPicPr>
          <p:nvPr/>
        </p:nvPicPr>
        <p:blipFill>
          <a:blip r:embed="rId3"/>
          <a:stretch>
            <a:fillRect/>
          </a:stretch>
        </p:blipFill>
        <p:spPr>
          <a:xfrm>
            <a:off x="3658549" y="0"/>
            <a:ext cx="5485451" cy="5275385"/>
          </a:xfrm>
          <a:prstGeom prst="rect">
            <a:avLst/>
          </a:prstGeom>
        </p:spPr>
      </p:pic>
    </p:spTree>
    <p:extLst>
      <p:ext uri="{BB962C8B-B14F-4D97-AF65-F5344CB8AC3E}">
        <p14:creationId xmlns:p14="http://schemas.microsoft.com/office/powerpoint/2010/main" val="220694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906AD5-E29A-4DB5-9BAE-B7F1FBEBB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3162">
            <a:off x="4020062" y="1891586"/>
            <a:ext cx="833858" cy="833858"/>
          </a:xfrm>
          <a:prstGeom prst="rect">
            <a:avLst/>
          </a:prstGeom>
        </p:spPr>
      </p:pic>
      <p:sp>
        <p:nvSpPr>
          <p:cNvPr id="16" name="Rectangle 15">
            <a:extLst>
              <a:ext uri="{FF2B5EF4-FFF2-40B4-BE49-F238E27FC236}">
                <a16:creationId xmlns:a16="http://schemas.microsoft.com/office/drawing/2014/main" id="{69AE2DAC-9678-45E0-943E-7A6B64F8DE31}"/>
              </a:ext>
            </a:extLst>
          </p:cNvPr>
          <p:cNvSpPr/>
          <p:nvPr/>
        </p:nvSpPr>
        <p:spPr>
          <a:xfrm>
            <a:off x="4030342" y="1080896"/>
            <a:ext cx="248786" cy="369332"/>
          </a:xfrm>
          <a:prstGeom prst="rect">
            <a:avLst/>
          </a:prstGeom>
        </p:spPr>
        <p:txBody>
          <a:bodyPr wrap="none">
            <a:spAutoFit/>
          </a:bodyPr>
          <a:lstStyle/>
          <a:p>
            <a:r>
              <a:rPr lang="en-US">
                <a:ea typeface="Times New Roman" panose="02020603050405020304" pitchFamily="18" charset="0"/>
                <a:cs typeface="Calibri" panose="020F0502020204030204" pitchFamily="34" charset="0"/>
              </a:rPr>
              <a:t> </a:t>
            </a:r>
            <a:endParaRPr lang="en-US">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7243550F-C43F-4DDD-86A1-2D4E7CBF565F}"/>
              </a:ext>
            </a:extLst>
          </p:cNvPr>
          <p:cNvSpPr/>
          <p:nvPr/>
        </p:nvSpPr>
        <p:spPr>
          <a:xfrm>
            <a:off x="4805453" y="1857328"/>
            <a:ext cx="4468061" cy="1015663"/>
          </a:xfrm>
          <a:prstGeom prst="rect">
            <a:avLst/>
          </a:prstGeom>
        </p:spPr>
        <p:txBody>
          <a:bodyPr wrap="square">
            <a:spAutoFit/>
          </a:bodyPr>
          <a:lstStyle/>
          <a:p>
            <a:pPr algn="ctr"/>
            <a:r>
              <a:rPr lang="en-US" sz="3000" dirty="0">
                <a:solidFill>
                  <a:schemeClr val="tx2"/>
                </a:solidFill>
                <a:cs typeface="Calibri" panose="020F0502020204030204" pitchFamily="34" charset="0"/>
              </a:rPr>
              <a:t>Faculty &amp; Student Hub</a:t>
            </a:r>
            <a:br>
              <a:rPr lang="en-US" sz="3000" dirty="0">
                <a:solidFill>
                  <a:schemeClr val="tx2"/>
                </a:solidFill>
                <a:ea typeface="Times New Roman" panose="02020603050405020304" pitchFamily="18" charset="0"/>
                <a:cs typeface="Calibri" panose="020F0502020204030204" pitchFamily="34" charset="0"/>
              </a:rPr>
            </a:br>
            <a:r>
              <a:rPr lang="en-US" sz="3000" dirty="0">
                <a:solidFill>
                  <a:schemeClr val="tx2"/>
                </a:solidFill>
                <a:ea typeface="Times New Roman" panose="02020603050405020304" pitchFamily="18" charset="0"/>
                <a:cs typeface="Calibri" panose="020F0502020204030204" pitchFamily="34" charset="0"/>
              </a:rPr>
              <a:t> </a:t>
            </a:r>
            <a:endParaRPr lang="en-US" sz="3000" dirty="0">
              <a:solidFill>
                <a:schemeClr val="tx2"/>
              </a:solidFill>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3B37E4E-EE86-4448-86E0-C1C6B4776C57}"/>
              </a:ext>
            </a:extLst>
          </p:cNvPr>
          <p:cNvGrpSpPr/>
          <p:nvPr/>
        </p:nvGrpSpPr>
        <p:grpSpPr>
          <a:xfrm>
            <a:off x="97887" y="1916601"/>
            <a:ext cx="3732271" cy="448559"/>
            <a:chOff x="5303881" y="110299"/>
            <a:chExt cx="3732271" cy="448559"/>
          </a:xfrm>
        </p:grpSpPr>
        <p:pic>
          <p:nvPicPr>
            <p:cNvPr id="8" name="Picture 7">
              <a:extLst>
                <a:ext uri="{FF2B5EF4-FFF2-40B4-BE49-F238E27FC236}">
                  <a16:creationId xmlns:a16="http://schemas.microsoft.com/office/drawing/2014/main" id="{FC2A0419-6A6E-40A6-81B3-1FB2C3F96C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006"/>
            <a:stretch/>
          </p:blipFill>
          <p:spPr>
            <a:xfrm>
              <a:off x="5303881" y="110299"/>
              <a:ext cx="2303781" cy="448559"/>
            </a:xfrm>
            <a:prstGeom prst="rect">
              <a:avLst/>
            </a:prstGeom>
          </p:spPr>
        </p:pic>
        <p:pic>
          <p:nvPicPr>
            <p:cNvPr id="17" name="Picture 16">
              <a:extLst>
                <a:ext uri="{FF2B5EF4-FFF2-40B4-BE49-F238E27FC236}">
                  <a16:creationId xmlns:a16="http://schemas.microsoft.com/office/drawing/2014/main" id="{8B45CAE1-DA00-44C0-9766-E27CDBD938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609" r="40723" b="-6730"/>
            <a:stretch/>
          </p:blipFill>
          <p:spPr>
            <a:xfrm>
              <a:off x="7642073" y="158018"/>
              <a:ext cx="1394079" cy="378879"/>
            </a:xfrm>
            <a:prstGeom prst="rect">
              <a:avLst/>
            </a:prstGeom>
          </p:spPr>
        </p:pic>
      </p:grpSp>
      <p:sp>
        <p:nvSpPr>
          <p:cNvPr id="9" name="Rectangle 8">
            <a:extLst>
              <a:ext uri="{FF2B5EF4-FFF2-40B4-BE49-F238E27FC236}">
                <a16:creationId xmlns:a16="http://schemas.microsoft.com/office/drawing/2014/main" id="{EB4DA1EA-249E-4E86-8F9C-31CF7392397D}"/>
              </a:ext>
            </a:extLst>
          </p:cNvPr>
          <p:cNvSpPr/>
          <p:nvPr/>
        </p:nvSpPr>
        <p:spPr>
          <a:xfrm>
            <a:off x="-58073" y="2895649"/>
            <a:ext cx="4168812" cy="738664"/>
          </a:xfrm>
          <a:prstGeom prst="rect">
            <a:avLst/>
          </a:prstGeom>
        </p:spPr>
        <p:txBody>
          <a:bodyPr wrap="square">
            <a:spAutoFit/>
          </a:bodyPr>
          <a:lstStyle/>
          <a:p>
            <a:pPr algn="ctr"/>
            <a:r>
              <a:rPr lang="en-GB" sz="1400" dirty="0"/>
              <a:t>UG teaching-learning virtual platform which hosts 500+ textbooks, 150K+ images, 850 videos, </a:t>
            </a:r>
          </a:p>
          <a:p>
            <a:pPr algn="ctr"/>
            <a:r>
              <a:rPr lang="en-GB" sz="1400" dirty="0"/>
              <a:t>cases and ready-to-use MCQ bank</a:t>
            </a:r>
          </a:p>
        </p:txBody>
      </p:sp>
      <p:sp>
        <p:nvSpPr>
          <p:cNvPr id="12" name="Rectangle 11">
            <a:extLst>
              <a:ext uri="{FF2B5EF4-FFF2-40B4-BE49-F238E27FC236}">
                <a16:creationId xmlns:a16="http://schemas.microsoft.com/office/drawing/2014/main" id="{7EEDAD01-5834-4FDB-A8A9-B7BDE07B15F3}"/>
              </a:ext>
            </a:extLst>
          </p:cNvPr>
          <p:cNvSpPr/>
          <p:nvPr/>
        </p:nvSpPr>
        <p:spPr>
          <a:xfrm>
            <a:off x="4805453" y="2898138"/>
            <a:ext cx="4257702" cy="738664"/>
          </a:xfrm>
          <a:prstGeom prst="rect">
            <a:avLst/>
          </a:prstGeom>
        </p:spPr>
        <p:txBody>
          <a:bodyPr wrap="square">
            <a:spAutoFit/>
          </a:bodyPr>
          <a:lstStyle/>
          <a:p>
            <a:pPr algn="ctr"/>
            <a:r>
              <a:rPr lang="en-GB" sz="1400" dirty="0"/>
              <a:t>Updated weekly, these Elsevier </a:t>
            </a:r>
            <a:r>
              <a:rPr lang="en-US" sz="1400" dirty="0"/>
              <a:t>resource centers have ad</a:t>
            </a:r>
            <a:r>
              <a:rPr lang="en-GB" sz="1400" dirty="0"/>
              <a:t>ditional free resources to teach remotely. 3DAnatomy lectures, mini cases, activity sheets</a:t>
            </a:r>
            <a:endParaRPr lang="en-US" sz="1400" dirty="0"/>
          </a:p>
        </p:txBody>
      </p:sp>
      <p:sp>
        <p:nvSpPr>
          <p:cNvPr id="19" name="Rectangle 18">
            <a:extLst>
              <a:ext uri="{FF2B5EF4-FFF2-40B4-BE49-F238E27FC236}">
                <a16:creationId xmlns:a16="http://schemas.microsoft.com/office/drawing/2014/main" id="{8F3C3A97-84CE-43C7-B54B-9BAD70D12FDA}"/>
              </a:ext>
            </a:extLst>
          </p:cNvPr>
          <p:cNvSpPr/>
          <p:nvPr/>
        </p:nvSpPr>
        <p:spPr>
          <a:xfrm>
            <a:off x="392" y="4441321"/>
            <a:ext cx="9143563" cy="1574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FC4E1B1-AF59-42BC-BE69-198A780C0263}"/>
              </a:ext>
            </a:extLst>
          </p:cNvPr>
          <p:cNvSpPr>
            <a:spLocks noGrp="1"/>
          </p:cNvSpPr>
          <p:nvPr>
            <p:ph type="title"/>
          </p:nvPr>
        </p:nvSpPr>
        <p:spPr/>
        <p:txBody>
          <a:bodyPr/>
          <a:lstStyle/>
          <a:p>
            <a:r>
              <a:rPr lang="en-US" dirty="0">
                <a:cs typeface="Arial"/>
              </a:rPr>
              <a:t>Faculty and Student Hub</a:t>
            </a:r>
            <a:endParaRPr lang="en-US" dirty="0"/>
          </a:p>
        </p:txBody>
      </p:sp>
    </p:spTree>
    <p:extLst>
      <p:ext uri="{BB962C8B-B14F-4D97-AF65-F5344CB8AC3E}">
        <p14:creationId xmlns:p14="http://schemas.microsoft.com/office/powerpoint/2010/main" val="29507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5FBD82E-8EDE-4CF9-B364-86572026860D}"/>
              </a:ext>
            </a:extLst>
          </p:cNvPr>
          <p:cNvSpPr/>
          <p:nvPr/>
        </p:nvSpPr>
        <p:spPr>
          <a:xfrm>
            <a:off x="5321191" y="2716978"/>
            <a:ext cx="1346895" cy="285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72B1EC7-407B-411E-BBAB-C8BDD306F2F3}"/>
              </a:ext>
            </a:extLst>
          </p:cNvPr>
          <p:cNvSpPr/>
          <p:nvPr/>
        </p:nvSpPr>
        <p:spPr>
          <a:xfrm>
            <a:off x="4750978" y="4154032"/>
            <a:ext cx="1455157" cy="285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0D3B1E-7C6A-4088-A538-736B140E35F3}"/>
              </a:ext>
            </a:extLst>
          </p:cNvPr>
          <p:cNvSpPr/>
          <p:nvPr/>
        </p:nvSpPr>
        <p:spPr>
          <a:xfrm>
            <a:off x="466699" y="3886089"/>
            <a:ext cx="3671749" cy="302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D4E508-70B5-4B57-AAF5-ACBAFC00C1DA}"/>
              </a:ext>
            </a:extLst>
          </p:cNvPr>
          <p:cNvSpPr/>
          <p:nvPr/>
        </p:nvSpPr>
        <p:spPr>
          <a:xfrm>
            <a:off x="-28246" y="4552919"/>
            <a:ext cx="9104324" cy="112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53182-D3FD-4862-AB22-2F88C5E2C5C8}"/>
              </a:ext>
            </a:extLst>
          </p:cNvPr>
          <p:cNvSpPr>
            <a:spLocks noGrp="1"/>
          </p:cNvSpPr>
          <p:nvPr>
            <p:ph type="title"/>
          </p:nvPr>
        </p:nvSpPr>
        <p:spPr>
          <a:xfrm>
            <a:off x="107879" y="178622"/>
            <a:ext cx="8928242" cy="738664"/>
          </a:xfrm>
        </p:spPr>
        <p:txBody>
          <a:bodyPr/>
          <a:lstStyle/>
          <a:p>
            <a:r>
              <a:rPr lang="en-US" dirty="0">
                <a:solidFill>
                  <a:srgbClr val="F97F02"/>
                </a:solidFill>
              </a:rPr>
              <a:t>Your companion to teach MBBS students </a:t>
            </a:r>
            <a:br>
              <a:rPr lang="en-US" dirty="0"/>
            </a:br>
            <a:endParaRPr lang="en-US" dirty="0"/>
          </a:p>
        </p:txBody>
      </p:sp>
      <p:sp>
        <p:nvSpPr>
          <p:cNvPr id="7" name="Rectangle 6">
            <a:extLst>
              <a:ext uri="{FF2B5EF4-FFF2-40B4-BE49-F238E27FC236}">
                <a16:creationId xmlns:a16="http://schemas.microsoft.com/office/drawing/2014/main" id="{B8EC4B8E-641D-4119-9792-8E9ED18D4EB2}"/>
              </a:ext>
            </a:extLst>
          </p:cNvPr>
          <p:cNvSpPr/>
          <p:nvPr/>
        </p:nvSpPr>
        <p:spPr>
          <a:xfrm>
            <a:off x="466699" y="2146186"/>
            <a:ext cx="2918095" cy="461665"/>
          </a:xfrm>
          <a:prstGeom prst="rect">
            <a:avLst/>
          </a:prstGeom>
        </p:spPr>
        <p:txBody>
          <a:bodyPr wrap="square">
            <a:spAutoFit/>
          </a:bodyPr>
          <a:lstStyle/>
          <a:p>
            <a:pPr algn="ctr"/>
            <a:r>
              <a:rPr lang="en-US" b="1">
                <a:ea typeface="Times New Roman" panose="02020603050405020304" pitchFamily="18" charset="0"/>
                <a:cs typeface="Calibri" panose="020F0502020204030204" pitchFamily="34" charset="0"/>
              </a:rPr>
              <a:t>Foundation capabilities</a:t>
            </a:r>
          </a:p>
          <a:p>
            <a:pPr algn="ctr"/>
            <a:r>
              <a:rPr lang="en-US" sz="600" b="1">
                <a:ea typeface="Times New Roman" panose="02020603050405020304" pitchFamily="18" charset="0"/>
                <a:cs typeface="Calibri" panose="020F0502020204030204" pitchFamily="34" charset="0"/>
              </a:rPr>
              <a:t> </a:t>
            </a:r>
          </a:p>
        </p:txBody>
      </p:sp>
      <p:pic>
        <p:nvPicPr>
          <p:cNvPr id="11" name="Picture 10">
            <a:extLst>
              <a:ext uri="{FF2B5EF4-FFF2-40B4-BE49-F238E27FC236}">
                <a16:creationId xmlns:a16="http://schemas.microsoft.com/office/drawing/2014/main" id="{05906AD5-E29A-4DB5-9BAE-B7F1FBEBB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3162">
            <a:off x="4026680" y="1953222"/>
            <a:ext cx="833858" cy="833858"/>
          </a:xfrm>
          <a:prstGeom prst="rect">
            <a:avLst/>
          </a:prstGeom>
        </p:spPr>
      </p:pic>
      <p:sp>
        <p:nvSpPr>
          <p:cNvPr id="16" name="Rectangle 15">
            <a:extLst>
              <a:ext uri="{FF2B5EF4-FFF2-40B4-BE49-F238E27FC236}">
                <a16:creationId xmlns:a16="http://schemas.microsoft.com/office/drawing/2014/main" id="{69AE2DAC-9678-45E0-943E-7A6B64F8DE31}"/>
              </a:ext>
            </a:extLst>
          </p:cNvPr>
          <p:cNvSpPr/>
          <p:nvPr/>
        </p:nvSpPr>
        <p:spPr>
          <a:xfrm>
            <a:off x="3889662" y="574459"/>
            <a:ext cx="248786" cy="369332"/>
          </a:xfrm>
          <a:prstGeom prst="rect">
            <a:avLst/>
          </a:prstGeom>
        </p:spPr>
        <p:txBody>
          <a:bodyPr wrap="none">
            <a:spAutoFit/>
          </a:bodyPr>
          <a:lstStyle/>
          <a:p>
            <a:r>
              <a:rPr lang="en-US">
                <a:ea typeface="Times New Roman" panose="02020603050405020304" pitchFamily="18" charset="0"/>
                <a:cs typeface="Calibri" panose="020F0502020204030204" pitchFamily="34" charset="0"/>
              </a:rPr>
              <a:t> </a:t>
            </a:r>
            <a:endParaRPr lang="en-US">
              <a:ea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8D103446-2524-40EE-8D0A-41705267DBD8}"/>
              </a:ext>
            </a:extLst>
          </p:cNvPr>
          <p:cNvSpPr>
            <a:spLocks noGrp="1"/>
          </p:cNvSpPr>
          <p:nvPr>
            <p:ph type="body" sz="quarter" idx="13"/>
          </p:nvPr>
        </p:nvSpPr>
        <p:spPr>
          <a:xfrm>
            <a:off x="107879" y="2769920"/>
            <a:ext cx="4142539" cy="2038565"/>
          </a:xfrm>
        </p:spPr>
        <p:txBody>
          <a:bodyPr>
            <a:normAutofit/>
          </a:bodyPr>
          <a:lstStyle/>
          <a:p>
            <a:pPr>
              <a:buClr>
                <a:srgbClr val="F97F02"/>
              </a:buClr>
              <a:buFont typeface="Wingdings" panose="05000000000000000000" pitchFamily="2" charset="2"/>
              <a:buChar char="§"/>
            </a:pPr>
            <a:r>
              <a:rPr lang="en-US" sz="1400" dirty="0"/>
              <a:t>500+ trusted UG textbooks: global and Indian</a:t>
            </a:r>
          </a:p>
          <a:p>
            <a:pPr>
              <a:buClr>
                <a:srgbClr val="F97F02"/>
              </a:buClr>
              <a:buFont typeface="Wingdings" panose="05000000000000000000" pitchFamily="2" charset="2"/>
              <a:buChar char="§"/>
            </a:pPr>
            <a:r>
              <a:rPr lang="en-US" sz="1400" dirty="0"/>
              <a:t>150000+ © cleared downloadable images </a:t>
            </a:r>
          </a:p>
          <a:p>
            <a:pPr>
              <a:buClr>
                <a:srgbClr val="F97F02"/>
              </a:buClr>
              <a:buFont typeface="Wingdings" panose="05000000000000000000" pitchFamily="2" charset="2"/>
              <a:buChar char="§"/>
            </a:pPr>
            <a:r>
              <a:rPr lang="en-US" sz="1400" dirty="0"/>
              <a:t>2000+ dissection and clinical exam videos</a:t>
            </a:r>
          </a:p>
          <a:p>
            <a:pPr>
              <a:buClr>
                <a:srgbClr val="F97F02"/>
              </a:buClr>
              <a:buFont typeface="Wingdings" panose="05000000000000000000" pitchFamily="2" charset="2"/>
              <a:buChar char="§"/>
            </a:pPr>
            <a:r>
              <a:rPr lang="en-US" sz="1400" dirty="0"/>
              <a:t>1500 Synoptic Quick access summaries</a:t>
            </a:r>
          </a:p>
          <a:p>
            <a:pPr>
              <a:buClr>
                <a:srgbClr val="F97F02"/>
              </a:buClr>
              <a:buFont typeface="Wingdings" panose="05000000000000000000" pitchFamily="2" charset="2"/>
              <a:buChar char="§"/>
            </a:pPr>
            <a:r>
              <a:rPr lang="en-US" sz="1400" dirty="0"/>
              <a:t>150+ hours clinical and practical skills videos </a:t>
            </a:r>
          </a:p>
          <a:p>
            <a:pPr marL="0" indent="0">
              <a:buClr>
                <a:srgbClr val="F97F02"/>
              </a:buClr>
              <a:buNone/>
            </a:pPr>
            <a:endParaRPr lang="en-US" sz="1400" dirty="0"/>
          </a:p>
        </p:txBody>
      </p:sp>
      <p:sp>
        <p:nvSpPr>
          <p:cNvPr id="14" name="Rectangle 13">
            <a:extLst>
              <a:ext uri="{FF2B5EF4-FFF2-40B4-BE49-F238E27FC236}">
                <a16:creationId xmlns:a16="http://schemas.microsoft.com/office/drawing/2014/main" id="{7243550F-C43F-4DDD-86A1-2D4E7CBF565F}"/>
              </a:ext>
            </a:extLst>
          </p:cNvPr>
          <p:cNvSpPr/>
          <p:nvPr/>
        </p:nvSpPr>
        <p:spPr>
          <a:xfrm>
            <a:off x="5321191" y="2094781"/>
            <a:ext cx="3114896" cy="461665"/>
          </a:xfrm>
          <a:prstGeom prst="rect">
            <a:avLst/>
          </a:prstGeom>
        </p:spPr>
        <p:txBody>
          <a:bodyPr wrap="square">
            <a:spAutoFit/>
          </a:bodyPr>
          <a:lstStyle/>
          <a:p>
            <a:pPr algn="ctr"/>
            <a:r>
              <a:rPr lang="en-US" b="1">
                <a:ea typeface="Times New Roman" panose="02020603050405020304" pitchFamily="18" charset="0"/>
                <a:cs typeface="Calibri" panose="020F0502020204030204" pitchFamily="34" charset="0"/>
              </a:rPr>
              <a:t>Assessment capabilities</a:t>
            </a:r>
            <a:br>
              <a:rPr lang="en-US" b="1">
                <a:ea typeface="Times New Roman" panose="02020603050405020304" pitchFamily="18" charset="0"/>
                <a:cs typeface="Calibri" panose="020F0502020204030204" pitchFamily="34" charset="0"/>
              </a:rPr>
            </a:br>
            <a:r>
              <a:rPr lang="en-US" sz="600" b="1">
                <a:ea typeface="Times New Roman" panose="02020603050405020304" pitchFamily="18" charset="0"/>
                <a:cs typeface="Calibri" panose="020F0502020204030204" pitchFamily="34" charset="0"/>
              </a:rPr>
              <a:t> </a:t>
            </a:r>
            <a:endParaRPr lang="en-US" sz="600">
              <a:ea typeface="Calibri" panose="020F0502020204030204" pitchFamily="34" charset="0"/>
              <a:cs typeface="Calibri" panose="020F0502020204030204" pitchFamily="34" charset="0"/>
            </a:endParaRPr>
          </a:p>
        </p:txBody>
      </p:sp>
      <p:sp>
        <p:nvSpPr>
          <p:cNvPr id="15" name="Text Placeholder 4">
            <a:extLst>
              <a:ext uri="{FF2B5EF4-FFF2-40B4-BE49-F238E27FC236}">
                <a16:creationId xmlns:a16="http://schemas.microsoft.com/office/drawing/2014/main" id="{B490897E-2FED-4F86-9F4D-A9FFF58B11F3}"/>
              </a:ext>
            </a:extLst>
          </p:cNvPr>
          <p:cNvSpPr txBox="1">
            <a:spLocks/>
          </p:cNvSpPr>
          <p:nvPr/>
        </p:nvSpPr>
        <p:spPr>
          <a:xfrm>
            <a:off x="5132090" y="2782586"/>
            <a:ext cx="4142539" cy="2078125"/>
          </a:xfrm>
          <a:prstGeom prst="rect">
            <a:avLst/>
          </a:prstGeom>
        </p:spPr>
        <p:txBody>
          <a:bodyPr vert="horz" lIns="91440" tIns="0" rIns="91440" bIns="45720" rtlCol="0">
            <a:normAutofit/>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en-GB" sz="1800" kern="1200" dirty="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F97F02"/>
              </a:buClr>
              <a:buFont typeface="Wingdings" panose="05000000000000000000" pitchFamily="2" charset="2"/>
              <a:buChar char="§"/>
            </a:pPr>
            <a:r>
              <a:rPr lang="en-US" sz="1400" dirty="0"/>
              <a:t>Formative and Self  assessment tool </a:t>
            </a:r>
          </a:p>
          <a:p>
            <a:pPr>
              <a:buClr>
                <a:srgbClr val="F97F02"/>
              </a:buClr>
              <a:buFont typeface="Wingdings" panose="05000000000000000000" pitchFamily="2" charset="2"/>
              <a:buChar char="§"/>
            </a:pPr>
            <a:r>
              <a:rPr lang="en-US" sz="1400" dirty="0"/>
              <a:t>Ready MCQs bank in all MBBS subjects </a:t>
            </a:r>
          </a:p>
          <a:p>
            <a:pPr>
              <a:buClr>
                <a:srgbClr val="F97F02"/>
              </a:buClr>
              <a:buFont typeface="Wingdings" panose="05000000000000000000" pitchFamily="2" charset="2"/>
              <a:buChar char="§"/>
            </a:pPr>
            <a:r>
              <a:rPr lang="en-US" sz="1400" dirty="0"/>
              <a:t>Curated by expert educators and doctors</a:t>
            </a:r>
          </a:p>
          <a:p>
            <a:pPr>
              <a:buClr>
                <a:srgbClr val="F97F02"/>
              </a:buClr>
              <a:buFont typeface="Wingdings" panose="05000000000000000000" pitchFamily="2" charset="2"/>
              <a:buChar char="§"/>
            </a:pPr>
            <a:r>
              <a:rPr lang="en-US" sz="1400" dirty="0"/>
              <a:t>Know “</a:t>
            </a:r>
            <a:r>
              <a:rPr lang="en-GB" sz="1400" dirty="0"/>
              <a:t>areas-of-improvement” “at-risk-student”</a:t>
            </a:r>
          </a:p>
          <a:p>
            <a:pPr>
              <a:buClr>
                <a:srgbClr val="F97F02"/>
              </a:buClr>
              <a:buFont typeface="Wingdings" panose="05000000000000000000" pitchFamily="2" charset="2"/>
              <a:buChar char="§"/>
            </a:pPr>
            <a:r>
              <a:rPr lang="en-GB" sz="1400" dirty="0"/>
              <a:t>Trusted inline and linked remediation content</a:t>
            </a:r>
          </a:p>
        </p:txBody>
      </p:sp>
      <p:grpSp>
        <p:nvGrpSpPr>
          <p:cNvPr id="10" name="Group 9">
            <a:extLst>
              <a:ext uri="{FF2B5EF4-FFF2-40B4-BE49-F238E27FC236}">
                <a16:creationId xmlns:a16="http://schemas.microsoft.com/office/drawing/2014/main" id="{73B37E4E-EE86-4448-86E0-C1C6B4776C57}"/>
              </a:ext>
            </a:extLst>
          </p:cNvPr>
          <p:cNvGrpSpPr/>
          <p:nvPr/>
        </p:nvGrpSpPr>
        <p:grpSpPr>
          <a:xfrm>
            <a:off x="2661692" y="1252533"/>
            <a:ext cx="3732271" cy="448559"/>
            <a:chOff x="5303881" y="110299"/>
            <a:chExt cx="3732271" cy="448559"/>
          </a:xfrm>
        </p:grpSpPr>
        <p:pic>
          <p:nvPicPr>
            <p:cNvPr id="8" name="Picture 7">
              <a:extLst>
                <a:ext uri="{FF2B5EF4-FFF2-40B4-BE49-F238E27FC236}">
                  <a16:creationId xmlns:a16="http://schemas.microsoft.com/office/drawing/2014/main" id="{FC2A0419-6A6E-40A6-81B3-1FB2C3F96C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006"/>
            <a:stretch/>
          </p:blipFill>
          <p:spPr>
            <a:xfrm>
              <a:off x="5303881" y="110299"/>
              <a:ext cx="2303781" cy="448559"/>
            </a:xfrm>
            <a:prstGeom prst="rect">
              <a:avLst/>
            </a:prstGeom>
          </p:spPr>
        </p:pic>
        <p:pic>
          <p:nvPicPr>
            <p:cNvPr id="17" name="Picture 16">
              <a:extLst>
                <a:ext uri="{FF2B5EF4-FFF2-40B4-BE49-F238E27FC236}">
                  <a16:creationId xmlns:a16="http://schemas.microsoft.com/office/drawing/2014/main" id="{8B45CAE1-DA00-44C0-9766-E27CDBD938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609" r="40723" b="-6730"/>
            <a:stretch/>
          </p:blipFill>
          <p:spPr>
            <a:xfrm>
              <a:off x="7642073" y="158018"/>
              <a:ext cx="1394079" cy="378879"/>
            </a:xfrm>
            <a:prstGeom prst="rect">
              <a:avLst/>
            </a:prstGeom>
          </p:spPr>
        </p:pic>
      </p:grpSp>
      <p:pic>
        <p:nvPicPr>
          <p:cNvPr id="18" name="Graphic 17">
            <a:extLst>
              <a:ext uri="{FF2B5EF4-FFF2-40B4-BE49-F238E27FC236}">
                <a16:creationId xmlns:a16="http://schemas.microsoft.com/office/drawing/2014/main" id="{66CA8FCC-A92A-40E4-B32C-EB8C07575D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409" y="666572"/>
            <a:ext cx="1551805" cy="1551805"/>
          </a:xfrm>
          <a:prstGeom prst="rect">
            <a:avLst/>
          </a:prstGeom>
        </p:spPr>
      </p:pic>
      <p:pic>
        <p:nvPicPr>
          <p:cNvPr id="4" name="Graphic 3">
            <a:extLst>
              <a:ext uri="{FF2B5EF4-FFF2-40B4-BE49-F238E27FC236}">
                <a16:creationId xmlns:a16="http://schemas.microsoft.com/office/drawing/2014/main" id="{1ACCB86E-58C2-4F66-B307-14CA69BC93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48441" y="666572"/>
            <a:ext cx="1498938" cy="1498938"/>
          </a:xfrm>
          <a:prstGeom prst="rect">
            <a:avLst/>
          </a:prstGeom>
        </p:spPr>
      </p:pic>
      <p:sp>
        <p:nvSpPr>
          <p:cNvPr id="19" name="TextBox 18">
            <a:extLst>
              <a:ext uri="{FF2B5EF4-FFF2-40B4-BE49-F238E27FC236}">
                <a16:creationId xmlns:a16="http://schemas.microsoft.com/office/drawing/2014/main" id="{939ABD6E-F7C0-4E35-B9DF-05706BC51EA1}"/>
              </a:ext>
            </a:extLst>
          </p:cNvPr>
          <p:cNvSpPr txBox="1"/>
          <p:nvPr/>
        </p:nvSpPr>
        <p:spPr>
          <a:xfrm>
            <a:off x="319564" y="4583795"/>
            <a:ext cx="3418692" cy="584775"/>
          </a:xfrm>
          <a:prstGeom prst="rect">
            <a:avLst/>
          </a:prstGeom>
          <a:solidFill>
            <a:schemeClr val="tx2">
              <a:lumMod val="20000"/>
              <a:lumOff val="80000"/>
            </a:schemeClr>
          </a:solidFill>
        </p:spPr>
        <p:txBody>
          <a:bodyPr wrap="square" rtlCol="0">
            <a:spAutoFit/>
          </a:bodyPr>
          <a:lstStyle/>
          <a:p>
            <a:pPr algn="ctr"/>
            <a:r>
              <a:rPr lang="en-US" sz="1600" b="1" dirty="0">
                <a:ea typeface="Times New Roman" panose="02020603050405020304" pitchFamily="18" charset="0"/>
                <a:cs typeface="Calibri" panose="020F0502020204030204" pitchFamily="34" charset="0"/>
              </a:rPr>
              <a:t>Elsevier Super Google </a:t>
            </a:r>
          </a:p>
          <a:p>
            <a:pPr algn="ctr"/>
            <a:r>
              <a:rPr lang="en-US" sz="1600" b="1" dirty="0">
                <a:ea typeface="Times New Roman" panose="02020603050405020304" pitchFamily="18" charset="0"/>
                <a:cs typeface="Calibri" panose="020F0502020204030204" pitchFamily="34" charset="0"/>
              </a:rPr>
              <a:t>“Search Engine”</a:t>
            </a:r>
          </a:p>
        </p:txBody>
      </p:sp>
      <p:sp>
        <p:nvSpPr>
          <p:cNvPr id="20" name="TextBox 19">
            <a:extLst>
              <a:ext uri="{FF2B5EF4-FFF2-40B4-BE49-F238E27FC236}">
                <a16:creationId xmlns:a16="http://schemas.microsoft.com/office/drawing/2014/main" id="{6017CB8E-2576-438E-8652-C41BF9E34AFD}"/>
              </a:ext>
            </a:extLst>
          </p:cNvPr>
          <p:cNvSpPr txBox="1"/>
          <p:nvPr/>
        </p:nvSpPr>
        <p:spPr>
          <a:xfrm>
            <a:off x="5405745" y="4558725"/>
            <a:ext cx="3595227" cy="584775"/>
          </a:xfrm>
          <a:prstGeom prst="rect">
            <a:avLst/>
          </a:prstGeom>
          <a:solidFill>
            <a:schemeClr val="tx2">
              <a:lumMod val="20000"/>
              <a:lumOff val="80000"/>
            </a:schemeClr>
          </a:solidFill>
        </p:spPr>
        <p:txBody>
          <a:bodyPr wrap="square" rtlCol="0">
            <a:spAutoFit/>
          </a:bodyPr>
          <a:lstStyle/>
          <a:p>
            <a:pPr algn="ctr"/>
            <a:r>
              <a:rPr lang="en-US" sz="1600" b="1" dirty="0">
                <a:ea typeface="Times New Roman" panose="02020603050405020304" pitchFamily="18" charset="0"/>
                <a:cs typeface="Calibri" panose="020F0502020204030204" pitchFamily="34" charset="0"/>
              </a:rPr>
              <a:t>“Instant Personalized Feedback” Superpower</a:t>
            </a:r>
          </a:p>
        </p:txBody>
      </p:sp>
      <p:sp>
        <p:nvSpPr>
          <p:cNvPr id="9" name="Rectangle 8">
            <a:extLst>
              <a:ext uri="{FF2B5EF4-FFF2-40B4-BE49-F238E27FC236}">
                <a16:creationId xmlns:a16="http://schemas.microsoft.com/office/drawing/2014/main" id="{77473404-4301-4BFC-8128-1E0F639EA062}"/>
              </a:ext>
            </a:extLst>
          </p:cNvPr>
          <p:cNvSpPr/>
          <p:nvPr/>
        </p:nvSpPr>
        <p:spPr>
          <a:xfrm>
            <a:off x="3153135" y="4195869"/>
            <a:ext cx="2954142" cy="307777"/>
          </a:xfrm>
          <a:prstGeom prst="rect">
            <a:avLst/>
          </a:prstGeom>
        </p:spPr>
        <p:txBody>
          <a:bodyPr wrap="none">
            <a:spAutoFit/>
          </a:bodyPr>
          <a:lstStyle/>
          <a:p>
            <a:pPr>
              <a:buClr>
                <a:srgbClr val="F97F02"/>
              </a:buClr>
            </a:pPr>
            <a:r>
              <a:rPr lang="en-GB" sz="1400" i="1" dirty="0">
                <a:solidFill>
                  <a:srgbClr val="0070C0"/>
                </a:solidFill>
              </a:rPr>
              <a:t>Mobile Access and Book Shelf App</a:t>
            </a:r>
            <a:endParaRPr lang="en-US" sz="1400" i="1" dirty="0">
              <a:solidFill>
                <a:srgbClr val="0070C0"/>
              </a:solidFill>
            </a:endParaRPr>
          </a:p>
        </p:txBody>
      </p:sp>
    </p:spTree>
    <p:extLst>
      <p:ext uri="{BB962C8B-B14F-4D97-AF65-F5344CB8AC3E}">
        <p14:creationId xmlns:p14="http://schemas.microsoft.com/office/powerpoint/2010/main" val="3554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2"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3182-D3FD-4862-AB22-2F88C5E2C5C8}"/>
              </a:ext>
            </a:extLst>
          </p:cNvPr>
          <p:cNvSpPr>
            <a:spLocks noGrp="1"/>
          </p:cNvSpPr>
          <p:nvPr>
            <p:ph type="title"/>
          </p:nvPr>
        </p:nvSpPr>
        <p:spPr>
          <a:xfrm>
            <a:off x="215758" y="779121"/>
            <a:ext cx="8928242" cy="738664"/>
          </a:xfrm>
        </p:spPr>
        <p:txBody>
          <a:bodyPr/>
          <a:lstStyle/>
          <a:p>
            <a:r>
              <a:rPr lang="en-US" dirty="0">
                <a:solidFill>
                  <a:srgbClr val="F97F02"/>
                </a:solidFill>
              </a:rPr>
              <a:t>Complimentary faculty hub  </a:t>
            </a:r>
            <a:br>
              <a:rPr lang="en-US" dirty="0"/>
            </a:br>
            <a:endParaRPr lang="en-US" dirty="0"/>
          </a:p>
        </p:txBody>
      </p:sp>
      <p:pic>
        <p:nvPicPr>
          <p:cNvPr id="3" name="Picture 2">
            <a:extLst>
              <a:ext uri="{FF2B5EF4-FFF2-40B4-BE49-F238E27FC236}">
                <a16:creationId xmlns:a16="http://schemas.microsoft.com/office/drawing/2014/main" id="{A9F12642-DF94-435B-BDE6-49EAE3AE8C79}"/>
              </a:ext>
            </a:extLst>
          </p:cNvPr>
          <p:cNvPicPr>
            <a:picLocks noChangeAspect="1"/>
          </p:cNvPicPr>
          <p:nvPr/>
        </p:nvPicPr>
        <p:blipFill>
          <a:blip r:embed="rId3"/>
          <a:stretch>
            <a:fillRect/>
          </a:stretch>
        </p:blipFill>
        <p:spPr>
          <a:xfrm>
            <a:off x="5514536" y="21980"/>
            <a:ext cx="3390314" cy="5113881"/>
          </a:xfrm>
          <a:prstGeom prst="rect">
            <a:avLst/>
          </a:prstGeom>
        </p:spPr>
      </p:pic>
      <p:sp>
        <p:nvSpPr>
          <p:cNvPr id="4" name="Rectangle 3">
            <a:extLst>
              <a:ext uri="{FF2B5EF4-FFF2-40B4-BE49-F238E27FC236}">
                <a16:creationId xmlns:a16="http://schemas.microsoft.com/office/drawing/2014/main" id="{D482E9B5-2584-4BBE-B1A5-2B5F24A0D349}"/>
              </a:ext>
            </a:extLst>
          </p:cNvPr>
          <p:cNvSpPr/>
          <p:nvPr/>
        </p:nvSpPr>
        <p:spPr>
          <a:xfrm>
            <a:off x="344658" y="1445798"/>
            <a:ext cx="4572000" cy="1384995"/>
          </a:xfrm>
          <a:prstGeom prst="rect">
            <a:avLst/>
          </a:prstGeom>
        </p:spPr>
        <p:txBody>
          <a:bodyPr>
            <a:spAutoFit/>
          </a:bodyPr>
          <a:lstStyle/>
          <a:p>
            <a:pPr marL="285750" indent="-285750">
              <a:buFont typeface="Wingdings" panose="05000000000000000000" pitchFamily="2" charset="2"/>
              <a:buChar char="§"/>
            </a:pPr>
            <a:r>
              <a:rPr lang="en-GB" sz="1400" dirty="0"/>
              <a:t>Updated weekly, these Elsevier </a:t>
            </a:r>
            <a:r>
              <a:rPr lang="en-US" sz="1400" dirty="0"/>
              <a:t>resource centers have ad</a:t>
            </a:r>
            <a:r>
              <a:rPr lang="en-GB" sz="1400" dirty="0"/>
              <a:t>ditional free resources to teach remotely - 3DAnatomy lectures, mini cases, activity sheets</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400" dirty="0"/>
              <a:t>Will share webinars from your peers, conducting remote teaching, from across the globe</a:t>
            </a:r>
            <a:endParaRPr lang="en-US" sz="1400" dirty="0"/>
          </a:p>
        </p:txBody>
      </p:sp>
    </p:spTree>
    <p:extLst>
      <p:ext uri="{BB962C8B-B14F-4D97-AF65-F5344CB8AC3E}">
        <p14:creationId xmlns:p14="http://schemas.microsoft.com/office/powerpoint/2010/main" val="258678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CCC16EC5-075B-4C47-8198-3C05BDE35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215" y="1122251"/>
            <a:ext cx="2337570" cy="1316879"/>
          </a:xfrm>
          <a:prstGeom prst="rect">
            <a:avLst/>
          </a:prstGeom>
        </p:spPr>
      </p:pic>
      <p:pic>
        <p:nvPicPr>
          <p:cNvPr id="8" name="Picture 7" descr="A close up of a logo&#10;&#10;Description automatically generated">
            <a:extLst>
              <a:ext uri="{FF2B5EF4-FFF2-40B4-BE49-F238E27FC236}">
                <a16:creationId xmlns:a16="http://schemas.microsoft.com/office/drawing/2014/main" id="{FEFB1F7D-08A5-44E8-BFAE-9075DD7DB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2" y="767243"/>
            <a:ext cx="3319677" cy="1868854"/>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12D6C324-7DC2-4F17-AD80-5026D98732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4533" y="2210950"/>
            <a:ext cx="3238377" cy="1619190"/>
          </a:xfrm>
          <a:prstGeom prst="rect">
            <a:avLst/>
          </a:prstGeom>
        </p:spPr>
      </p:pic>
      <p:pic>
        <p:nvPicPr>
          <p:cNvPr id="10" name="Picture 9" descr="A close up of a sign&#10;&#10;Description automatically generated">
            <a:extLst>
              <a:ext uri="{FF2B5EF4-FFF2-40B4-BE49-F238E27FC236}">
                <a16:creationId xmlns:a16="http://schemas.microsoft.com/office/drawing/2014/main" id="{28DDB169-BDAE-4A23-B619-757B56B884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7153" y="2341858"/>
            <a:ext cx="3090067" cy="1383442"/>
          </a:xfrm>
          <a:prstGeom prst="rect">
            <a:avLst/>
          </a:prstGeom>
        </p:spPr>
      </p:pic>
      <p:pic>
        <p:nvPicPr>
          <p:cNvPr id="11" name="Picture 2" descr="Moodle: Online Learning with the World's Most Popular LMS">
            <a:extLst>
              <a:ext uri="{FF2B5EF4-FFF2-40B4-BE49-F238E27FC236}">
                <a16:creationId xmlns:a16="http://schemas.microsoft.com/office/drawing/2014/main" id="{7039EFB3-E8EB-4F73-B4C2-F8181EF025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3722" y="1169031"/>
            <a:ext cx="1981565" cy="104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3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text on a white background&#10;&#10;Description automatically generated">
            <a:extLst>
              <a:ext uri="{FF2B5EF4-FFF2-40B4-BE49-F238E27FC236}">
                <a16:creationId xmlns:a16="http://schemas.microsoft.com/office/drawing/2014/main" id="{CB698ED9-81E6-4AC7-8558-88701BBC655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996" r="16996"/>
          <a:stretch>
            <a:fillRect/>
          </a:stretch>
        </p:blipFill>
        <p:spPr/>
      </p:pic>
      <p:sp>
        <p:nvSpPr>
          <p:cNvPr id="2" name="Title 1">
            <a:extLst>
              <a:ext uri="{FF2B5EF4-FFF2-40B4-BE49-F238E27FC236}">
                <a16:creationId xmlns:a16="http://schemas.microsoft.com/office/drawing/2014/main" id="{63FD66B5-381B-4424-9797-DA5774013063}"/>
              </a:ext>
            </a:extLst>
          </p:cNvPr>
          <p:cNvSpPr>
            <a:spLocks noGrp="1"/>
          </p:cNvSpPr>
          <p:nvPr>
            <p:ph type="title"/>
          </p:nvPr>
        </p:nvSpPr>
        <p:spPr>
          <a:xfrm>
            <a:off x="436099" y="339725"/>
            <a:ext cx="3922992" cy="462759"/>
          </a:xfrm>
        </p:spPr>
        <p:txBody>
          <a:bodyPr>
            <a:normAutofit fontScale="90000"/>
          </a:bodyPr>
          <a:lstStyle/>
          <a:p>
            <a:pPr marL="0" indent="0"/>
            <a:br>
              <a:rPr lang="en-GB" dirty="0"/>
            </a:br>
            <a:r>
              <a:rPr lang="en-GB" dirty="0">
                <a:solidFill>
                  <a:srgbClr val="F97F02"/>
                </a:solidFill>
                <a:cs typeface="Times New Roman" panose="02020603050405020304" pitchFamily="18" charset="0"/>
              </a:rPr>
              <a:t>Thank You and Stay Safe! </a:t>
            </a:r>
          </a:p>
        </p:txBody>
      </p:sp>
      <p:sp>
        <p:nvSpPr>
          <p:cNvPr id="4" name="Slide Number Placeholder 3">
            <a:extLst>
              <a:ext uri="{FF2B5EF4-FFF2-40B4-BE49-F238E27FC236}">
                <a16:creationId xmlns:a16="http://schemas.microsoft.com/office/drawing/2014/main" id="{832068B3-4C7A-43DD-97AA-4E28A17DC453}"/>
              </a:ext>
            </a:extLst>
          </p:cNvPr>
          <p:cNvSpPr>
            <a:spLocks noGrp="1"/>
          </p:cNvSpPr>
          <p:nvPr>
            <p:ph type="sldNum" sz="quarter" idx="4294967295"/>
          </p:nvPr>
        </p:nvSpPr>
        <p:spPr>
          <a:xfrm>
            <a:off x="7086600" y="4722813"/>
            <a:ext cx="2057400" cy="161925"/>
          </a:xfrm>
        </p:spPr>
        <p:txBody>
          <a:bodyPr/>
          <a:lstStyle/>
          <a:p>
            <a:fld id="{82F89014-7F8D-47C1-8D79-17A715C9D2BB}" type="slidenum">
              <a:rPr lang="nl-NL" smtClean="0"/>
              <a:pPr/>
              <a:t>9</a:t>
            </a:fld>
            <a:endParaRPr lang="nl-NL" dirty="0"/>
          </a:p>
        </p:txBody>
      </p:sp>
      <p:sp>
        <p:nvSpPr>
          <p:cNvPr id="5" name="Text Placeholder 4">
            <a:extLst>
              <a:ext uri="{FF2B5EF4-FFF2-40B4-BE49-F238E27FC236}">
                <a16:creationId xmlns:a16="http://schemas.microsoft.com/office/drawing/2014/main" id="{6E89808F-DF7C-4C93-B8EF-DB8B4EB4CD5D}"/>
              </a:ext>
            </a:extLst>
          </p:cNvPr>
          <p:cNvSpPr>
            <a:spLocks noGrp="1"/>
          </p:cNvSpPr>
          <p:nvPr>
            <p:ph type="body" sz="quarter" idx="24"/>
          </p:nvPr>
        </p:nvSpPr>
        <p:spPr/>
        <p:txBody>
          <a:bodyPr/>
          <a:lstStyle/>
          <a:p>
            <a:r>
              <a:rPr lang="en-US" dirty="0"/>
              <a:t>Vikram Sudhakar</a:t>
            </a:r>
          </a:p>
          <a:p>
            <a:endParaRPr lang="en-US" dirty="0"/>
          </a:p>
          <a:p>
            <a:r>
              <a:rPr lang="en-US" dirty="0"/>
              <a:t>Email: </a:t>
            </a:r>
            <a:r>
              <a:rPr lang="en-US" dirty="0">
                <a:hlinkClick r:id="rId4"/>
              </a:rPr>
              <a:t>v.Sudhakar@elsevier.com</a:t>
            </a:r>
            <a:endParaRPr lang="en-US" dirty="0"/>
          </a:p>
          <a:p>
            <a:endParaRPr lang="en-US" dirty="0"/>
          </a:p>
          <a:p>
            <a:r>
              <a:rPr lang="en-US" dirty="0"/>
              <a:t>Phone: 9999051396</a:t>
            </a:r>
          </a:p>
        </p:txBody>
      </p:sp>
    </p:spTree>
    <p:extLst>
      <p:ext uri="{BB962C8B-B14F-4D97-AF65-F5344CB8AC3E}">
        <p14:creationId xmlns:p14="http://schemas.microsoft.com/office/powerpoint/2010/main" val="3775043750"/>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1057</Words>
  <Application>Microsoft Office PowerPoint</Application>
  <PresentationFormat>On-screen Show (16:9)</PresentationFormat>
  <Paragraphs>89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Elsevier</vt:lpstr>
      <vt:lpstr>   Using Elsevier ClinicalKey Student  to teach MBBS Students remotely</vt:lpstr>
      <vt:lpstr>Challenges institutes and faculty are facing with Remote teaching during COVID-19 times</vt:lpstr>
      <vt:lpstr>The next generation  medical students</vt:lpstr>
      <vt:lpstr>YOU are an experienced and an effective teacher</vt:lpstr>
      <vt:lpstr>Faculty and Student Hub</vt:lpstr>
      <vt:lpstr>Your companion to teach MBBS students  </vt:lpstr>
      <vt:lpstr>Complimentary faculty hub   </vt:lpstr>
      <vt:lpstr>PowerPoint Presentation</vt:lpstr>
      <vt:lpstr> Thank You and Stay Safe!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Using Else vier ClinicalKey Student  to teach MBBS Students remotely</dc:title>
  <dc:creator/>
  <cp:lastModifiedBy/>
  <cp:revision>21</cp:revision>
  <cp:lastPrinted>2018-07-23T12:36:44Z</cp:lastPrinted>
  <dcterms:created xsi:type="dcterms:W3CDTF">2018-05-29T20:11:58Z</dcterms:created>
  <dcterms:modified xsi:type="dcterms:W3CDTF">2021-01-20T04:55:41Z</dcterms:modified>
</cp:coreProperties>
</file>